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1"/>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363" r:id="rId52"/>
    <p:sldId id="364" r:id="rId53"/>
    <p:sldId id="365" r:id="rId54"/>
    <p:sldId id="366" r:id="rId55"/>
    <p:sldId id="367" r:id="rId56"/>
    <p:sldId id="368" r:id="rId57"/>
    <p:sldId id="369" r:id="rId58"/>
    <p:sldId id="370" r:id="rId59"/>
    <p:sldId id="371" r:id="rId60"/>
    <p:sldId id="386" r:id="rId61"/>
    <p:sldId id="412" r:id="rId62"/>
    <p:sldId id="372" r:id="rId63"/>
    <p:sldId id="382" r:id="rId64"/>
    <p:sldId id="381" r:id="rId65"/>
    <p:sldId id="374" r:id="rId66"/>
    <p:sldId id="375" r:id="rId67"/>
    <p:sldId id="376" r:id="rId68"/>
    <p:sldId id="404" r:id="rId69"/>
    <p:sldId id="379" r:id="rId70"/>
    <p:sldId id="377" r:id="rId71"/>
    <p:sldId id="378" r:id="rId72"/>
    <p:sldId id="380" r:id="rId73"/>
    <p:sldId id="387" r:id="rId74"/>
    <p:sldId id="392" r:id="rId75"/>
    <p:sldId id="385" r:id="rId76"/>
    <p:sldId id="416" r:id="rId77"/>
    <p:sldId id="421" r:id="rId78"/>
    <p:sldId id="393" r:id="rId79"/>
    <p:sldId id="384" r:id="rId8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57" d="100"/>
          <a:sy n="57" d="100"/>
        </p:scale>
        <p:origin x="145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1" Type="http://schemas.openxmlformats.org/officeDocument/2006/relationships/image" Target="../media/image471.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2/3/2022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2/3/2022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2/3/2022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en.wikipedia.org/wiki/A*_search_algorithm" TargetMode="Externa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1.png"/><Relationship Id="rId9" Type="http://schemas.openxmlformats.org/officeDocument/2006/relationships/image" Target="../media/image61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424596" y="3731244"/>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𝑏𝑑</m:t>
                    </m:r>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dirty="0"/>
                  <a:t>A</a:t>
                </a:r>
                <a:r>
                  <a:rPr lang="en-US" sz="2400" b="1" dirty="0"/>
                  <a:t> best-first search strategy</a:t>
                </a:r>
                <a:r>
                  <a:rPr lang="en-US" sz="2400" dirty="0"/>
                  <a:t>: Expand node with the least path cost from the initial state in frontier</a:t>
                </a:r>
              </a:p>
              <a:p>
                <a:pPr>
                  <a:lnSpc>
                    <a:spcPct val="90000"/>
                  </a:lnSpc>
                </a:pPr>
                <a:r>
                  <a:rPr lang="en-US" sz="2400" dirty="0"/>
                  <a:t>Implementation: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p>
              <a:p>
                <a:pPr>
                  <a:lnSpc>
                    <a:spcPct val="90000"/>
                  </a:lnSpc>
                </a:pPr>
                <a:r>
                  <a:rPr lang="en-US" sz="2400" dirty="0"/>
                  <a:t>Breadth-first search is a special case when all step costs all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23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10043" y="53340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2068936"/>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3"/>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lnSpcReduction="10000"/>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p:sp>
        <p:nvSpPr>
          <p:cNvPr id="3" name="Content Placeholder 2"/>
          <p:cNvSpPr>
            <a:spLocks noGrp="1"/>
          </p:cNvSpPr>
          <p:nvPr>
            <p:ph idx="1"/>
          </p:nvPr>
        </p:nvSpPr>
        <p:spPr>
          <a:xfrm>
            <a:off x="628650" y="1825625"/>
            <a:ext cx="7886700" cy="2289175"/>
          </a:xfrm>
        </p:spPr>
        <p:txBody>
          <a:bodyPr>
            <a:normAutofit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B30838-AD7A-4533-8D6F-5E87E3D8C415}"/>
                  </a:ext>
                </a:extLst>
              </p:cNvPr>
              <p:cNvSpPr txBox="1"/>
              <p:nvPr/>
            </p:nvSpPr>
            <p:spPr>
              <a:xfrm>
                <a:off x="990600" y="4343400"/>
                <a:ext cx="7162800" cy="18774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343400"/>
                <a:ext cx="7162800" cy="1877437"/>
              </a:xfrm>
              <a:prstGeom prst="rect">
                <a:avLst/>
              </a:prstGeom>
              <a:blipFill>
                <a:blip r:embed="rId3"/>
                <a:stretch>
                  <a:fillRect l="-680" b="-3883"/>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a:t>
                          </a:r>
                          <a:r>
                            <a:rPr lang="en-US" sz="2000" baseline="0" dirty="0"/>
                            <a:t> </a:t>
                          </a:r>
                          <a:r>
                            <a:rPr lang="en-US" sz="2000" dirty="0"/>
                            <a:t>cost (uniform)</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cost</a:t>
                          </a:r>
                        </a:p>
                      </a:txBody>
                      <a:tcPr/>
                    </a:tc>
                    <a:extLst>
                      <a:ext uri="{0D108BD9-81ED-4DB2-BD59-A6C34878D82A}">
                        <a16:rowId xmlns:a16="http://schemas.microsoft.com/office/drawing/2014/main" val="3724469291"/>
                      </a:ext>
                    </a:extLst>
                  </a:tr>
                  <a:tr h="370840">
                    <a:tc>
                      <a:txBody>
                        <a:bodyPr/>
                        <a:lstStyle/>
                        <a:p>
                          <a:r>
                            <a:rPr lang="en-US" sz="2000" b="1" dirty="0"/>
                            <a:t>DFS/IDS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3"/>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below)</a:t>
                          </a:r>
                        </a:p>
                      </a:txBody>
                      <a:tcPr/>
                    </a:tc>
                    <a:tc>
                      <a:txBody>
                        <a:bodyPr/>
                        <a:lstStyle/>
                        <a:p>
                          <a:endParaRPr lang="en-US"/>
                        </a:p>
                      </a:txBody>
                      <a:tcPr>
                        <a:blipFill>
                          <a:blip r:embed="rId3"/>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3"/>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77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156509" y="3669268"/>
                <a:ext cx="1773691" cy="646331"/>
              </a:xfrm>
              <a:prstGeom prst="rect">
                <a:avLst/>
              </a:prstGeom>
              <a:blipFill>
                <a:blip r:embed="rId7"/>
                <a:stretch>
                  <a:fillRect l="-3093" r="-240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156510" y="4495800"/>
                <a:ext cx="1773691" cy="646331"/>
              </a:xfrm>
              <a:prstGeom prst="rect">
                <a:avLst/>
              </a:prstGeom>
              <a:blipFill>
                <a:blip r:embed="rId8"/>
                <a:stretch>
                  <a:fillRect l="-3093" r="-2405"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226732" y="3669268"/>
                <a:ext cx="1760867" cy="923330"/>
              </a:xfrm>
              <a:prstGeom prst="rect">
                <a:avLst/>
              </a:prstGeom>
              <a:blipFill>
                <a:blip r:embed="rId8"/>
                <a:stretch>
                  <a:fillRect l="-2422" r="-3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220318" y="4495800"/>
                <a:ext cx="1773691" cy="646331"/>
              </a:xfrm>
              <a:prstGeom prst="rect">
                <a:avLst/>
              </a:prstGeom>
              <a:blipFill>
                <a:blip r:embed="rId9"/>
                <a:stretch>
                  <a:fillRect l="-2749" r="-2749" b="-13208"/>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9998</TotalTime>
  <Words>5202</Words>
  <Application>Microsoft Office PowerPoint</Application>
  <PresentationFormat>On-screen Show (4:3)</PresentationFormat>
  <Paragraphs>768</Paragraphs>
  <Slides>79</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100</cp:revision>
  <dcterms:created xsi:type="dcterms:W3CDTF">2020-09-15T14:04:03Z</dcterms:created>
  <dcterms:modified xsi:type="dcterms:W3CDTF">2022-02-03T22:17:11Z</dcterms:modified>
</cp:coreProperties>
</file>